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8"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9" d="100"/>
          <a:sy n="79" d="100"/>
        </p:scale>
        <p:origin x="-342"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3/18/2018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3/18/2018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3/18/2018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3/18/2018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3/18/2018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3/18/2018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3/18/2018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3/18/2018</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3/18/2018</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3/18/2018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3/18/2018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3/18/2018</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hrqQhMfJ3Jw"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Travelling</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6440447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2161196" y="1068156"/>
            <a:ext cx="7699915" cy="2402032"/>
          </a:xfrm>
          <a:prstGeom prst="rect">
            <a:avLst/>
          </a:prstGeom>
        </p:spPr>
      </p:pic>
    </p:spTree>
    <p:extLst>
      <p:ext uri="{BB962C8B-B14F-4D97-AF65-F5344CB8AC3E}">
        <p14:creationId xmlns:p14="http://schemas.microsoft.com/office/powerpoint/2010/main" val="1442600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cap="none" spc="0" dirty="0">
                <a:solidFill>
                  <a:prstClr val="black"/>
                </a:solidFill>
                <a:latin typeface="Calibri"/>
              </a:rPr>
              <a:t>Can you name the following means of transport? Which one do you prefer to use? Why? Discuss with a partner.</a:t>
            </a:r>
            <a:endParaRPr lang="en-GB" dirty="0"/>
          </a:p>
        </p:txBody>
      </p:sp>
      <p:pic>
        <p:nvPicPr>
          <p:cNvPr id="4" name="Picture 4" descr="shi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86000" y="3591555"/>
            <a:ext cx="1620000" cy="1195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2783" y="3115772"/>
            <a:ext cx="1243379" cy="910506"/>
          </a:xfrm>
          <a:prstGeom prst="rect">
            <a:avLst/>
          </a:prstGeom>
        </p:spPr>
      </p:pic>
      <p:pic>
        <p:nvPicPr>
          <p:cNvPr id="6" name="Picture 6" descr="bik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518" y="4580792"/>
            <a:ext cx="1190625" cy="885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3941012" y="2513176"/>
            <a:ext cx="1201016" cy="88399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99400" y="2511224"/>
            <a:ext cx="1200318" cy="885949"/>
          </a:xfrm>
          <a:prstGeom prst="rect">
            <a:avLst/>
          </a:prstGeom>
        </p:spPr>
      </p:pic>
      <p:pic>
        <p:nvPicPr>
          <p:cNvPr id="9" name="Picture 8"/>
          <p:cNvPicPr>
            <a:picLocks noChangeAspect="1"/>
          </p:cNvPicPr>
          <p:nvPr/>
        </p:nvPicPr>
        <p:blipFill>
          <a:blip r:embed="rId7"/>
          <a:stretch>
            <a:fillRect/>
          </a:stretch>
        </p:blipFill>
        <p:spPr>
          <a:xfrm>
            <a:off x="8194616" y="4676965"/>
            <a:ext cx="1621677" cy="1194920"/>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17830" y="4988638"/>
            <a:ext cx="1632857" cy="1195714"/>
          </a:xfrm>
          <a:prstGeom prst="rect">
            <a:avLst/>
          </a:prstGeom>
        </p:spPr>
      </p:pic>
      <p:pic>
        <p:nvPicPr>
          <p:cNvPr id="11" name="Picture 10"/>
          <p:cNvPicPr>
            <a:picLocks noChangeAspect="1"/>
          </p:cNvPicPr>
          <p:nvPr/>
        </p:nvPicPr>
        <p:blipFill>
          <a:blip r:embed="rId9"/>
          <a:stretch>
            <a:fillRect/>
          </a:stretch>
        </p:blipFill>
        <p:spPr>
          <a:xfrm>
            <a:off x="6004232" y="5466617"/>
            <a:ext cx="1164437" cy="859611"/>
          </a:xfrm>
          <a:prstGeom prst="rect">
            <a:avLst/>
          </a:prstGeom>
        </p:spPr>
      </p:pic>
      <p:pic>
        <p:nvPicPr>
          <p:cNvPr id="12" name="Picture 11"/>
          <p:cNvPicPr>
            <a:picLocks noChangeAspect="1"/>
          </p:cNvPicPr>
          <p:nvPr/>
        </p:nvPicPr>
        <p:blipFill>
          <a:blip r:embed="rId10"/>
          <a:stretch>
            <a:fillRect/>
          </a:stretch>
        </p:blipFill>
        <p:spPr>
          <a:xfrm>
            <a:off x="6317679" y="6411648"/>
            <a:ext cx="5163760" cy="298730"/>
          </a:xfrm>
          <a:prstGeom prst="rect">
            <a:avLst/>
          </a:prstGeom>
        </p:spPr>
      </p:pic>
    </p:spTree>
    <p:extLst>
      <p:ext uri="{BB962C8B-B14F-4D97-AF65-F5344CB8AC3E}">
        <p14:creationId xmlns:p14="http://schemas.microsoft.com/office/powerpoint/2010/main" val="1485878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2231136" y="2638044"/>
            <a:ext cx="7729728" cy="3812632"/>
          </a:xfrm>
        </p:spPr>
        <p:txBody>
          <a:bodyPr>
            <a:normAutofit lnSpcReduction="10000"/>
          </a:bodyPr>
          <a:lstStyle/>
          <a:p>
            <a:pPr marL="0" indent="0">
              <a:buNone/>
            </a:pPr>
            <a:r>
              <a:rPr lang="en-US" dirty="0"/>
              <a:t>In groups try to think of as many words/ phrases related to these means of transport.</a:t>
            </a:r>
          </a:p>
          <a:p>
            <a:pPr marL="0" indent="0">
              <a:buNone/>
            </a:pPr>
            <a:r>
              <a:rPr lang="en-US" dirty="0"/>
              <a:t>Group A</a:t>
            </a:r>
          </a:p>
          <a:p>
            <a:pPr marL="0" indent="0">
              <a:buNone/>
            </a:pPr>
            <a:r>
              <a:rPr lang="en-US" dirty="0"/>
              <a:t>Bike, Bus, taxi</a:t>
            </a:r>
          </a:p>
          <a:p>
            <a:pPr marL="0" indent="0">
              <a:buNone/>
            </a:pPr>
            <a:r>
              <a:rPr lang="en-US" dirty="0"/>
              <a:t>Group B</a:t>
            </a:r>
          </a:p>
          <a:p>
            <a:pPr marL="0" indent="0">
              <a:buNone/>
            </a:pPr>
            <a:r>
              <a:rPr lang="en-US" dirty="0"/>
              <a:t> train, plane, van,</a:t>
            </a:r>
          </a:p>
          <a:p>
            <a:pPr marL="0" indent="0">
              <a:buNone/>
            </a:pPr>
            <a:r>
              <a:rPr lang="en-US" dirty="0"/>
              <a:t>Group C</a:t>
            </a:r>
          </a:p>
          <a:p>
            <a:pPr marL="0" indent="0">
              <a:buNone/>
            </a:pPr>
            <a:r>
              <a:rPr lang="en-US" dirty="0"/>
              <a:t>lorry, ship, tube,</a:t>
            </a:r>
          </a:p>
          <a:p>
            <a:pPr marL="0" indent="0">
              <a:buNone/>
            </a:pPr>
            <a:r>
              <a:rPr lang="en-US" dirty="0"/>
              <a:t>Group D</a:t>
            </a:r>
          </a:p>
          <a:p>
            <a:pPr marL="0" indent="0">
              <a:buNone/>
            </a:pPr>
            <a:r>
              <a:rPr lang="en-US" dirty="0"/>
              <a:t> tram, Motorbike, car</a:t>
            </a:r>
          </a:p>
          <a:p>
            <a:endParaRPr lang="en-GB" dirty="0"/>
          </a:p>
        </p:txBody>
      </p:sp>
      <p:sp>
        <p:nvSpPr>
          <p:cNvPr id="4" name="Rounded Rectangle 3"/>
          <p:cNvSpPr/>
          <p:nvPr/>
        </p:nvSpPr>
        <p:spPr>
          <a:xfrm>
            <a:off x="5478086" y="4692535"/>
            <a:ext cx="4364181" cy="1205345"/>
          </a:xfrm>
          <a:prstGeom prst="roundRect">
            <a:avLst/>
          </a:prstGeom>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E.g.. Plane: airport, e-ticket, passengers</a:t>
            </a:r>
            <a:endParaRPr lang="en-US" dirty="0"/>
          </a:p>
        </p:txBody>
      </p:sp>
    </p:spTree>
    <p:extLst>
      <p:ext uri="{BB962C8B-B14F-4D97-AF65-F5344CB8AC3E}">
        <p14:creationId xmlns:p14="http://schemas.microsoft.com/office/powerpoint/2010/main" val="192278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lvl="0" indent="0" defTabSz="457200">
              <a:spcBef>
                <a:spcPct val="20000"/>
              </a:spcBef>
              <a:buClrTx/>
              <a:buNone/>
            </a:pPr>
            <a:r>
              <a:rPr lang="en-GB" sz="4000" dirty="0">
                <a:solidFill>
                  <a:prstClr val="black"/>
                </a:solidFill>
                <a:latin typeface="Calibri"/>
              </a:rPr>
              <a:t>Give a mini presentation about how you went from your house to </a:t>
            </a:r>
            <a:r>
              <a:rPr lang="en-GB" sz="4000" dirty="0" smtClean="0">
                <a:solidFill>
                  <a:prstClr val="black"/>
                </a:solidFill>
                <a:latin typeface="Calibri"/>
              </a:rPr>
              <a:t>here using </a:t>
            </a:r>
            <a:r>
              <a:rPr lang="en-GB" sz="4000" dirty="0">
                <a:solidFill>
                  <a:prstClr val="black"/>
                </a:solidFill>
                <a:latin typeface="Calibri"/>
              </a:rPr>
              <a:t>vocabulary from the previous slides/ your group work.</a:t>
            </a:r>
            <a:endParaRPr lang="en-GB" sz="3200" dirty="0">
              <a:solidFill>
                <a:prstClr val="black"/>
              </a:solidFill>
              <a:latin typeface="Calibri"/>
            </a:endParaRPr>
          </a:p>
          <a:p>
            <a:endParaRPr lang="en-GB" dirty="0"/>
          </a:p>
        </p:txBody>
      </p:sp>
    </p:spTree>
    <p:extLst>
      <p:ext uri="{BB962C8B-B14F-4D97-AF65-F5344CB8AC3E}">
        <p14:creationId xmlns:p14="http://schemas.microsoft.com/office/powerpoint/2010/main" val="204206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Intensive listening:</a:t>
            </a:r>
            <a:br>
              <a:rPr lang="en-GB" dirty="0"/>
            </a:br>
            <a:r>
              <a:rPr lang="en-GB" dirty="0" err="1"/>
              <a:t>Dictogloss</a:t>
            </a:r>
            <a:endParaRPr lang="en-GB" dirty="0"/>
          </a:p>
        </p:txBody>
      </p:sp>
      <p:sp>
        <p:nvSpPr>
          <p:cNvPr id="3" name="Content Placeholder 2"/>
          <p:cNvSpPr>
            <a:spLocks noGrp="1"/>
          </p:cNvSpPr>
          <p:nvPr>
            <p:ph idx="1"/>
          </p:nvPr>
        </p:nvSpPr>
        <p:spPr/>
        <p:txBody>
          <a:bodyPr/>
          <a:lstStyle/>
          <a:p>
            <a:pPr marL="0" lvl="0" indent="0" defTabSz="457200">
              <a:spcBef>
                <a:spcPct val="20000"/>
              </a:spcBef>
              <a:buClrTx/>
              <a:buNone/>
            </a:pPr>
            <a:r>
              <a:rPr lang="en-GB" sz="3200" dirty="0">
                <a:solidFill>
                  <a:prstClr val="black"/>
                </a:solidFill>
                <a:latin typeface="Calibri"/>
              </a:rPr>
              <a:t>Your teacher is going to read a short text about one way to travel without spending money. Make notes of what you hear and then try to reconstruct the text.</a:t>
            </a:r>
          </a:p>
          <a:p>
            <a:endParaRPr lang="en-GB" dirty="0"/>
          </a:p>
        </p:txBody>
      </p:sp>
    </p:spTree>
    <p:extLst>
      <p:ext uri="{BB962C8B-B14F-4D97-AF65-F5344CB8AC3E}">
        <p14:creationId xmlns:p14="http://schemas.microsoft.com/office/powerpoint/2010/main" val="3729527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pPr marL="0" indent="0">
              <a:buNone/>
            </a:pPr>
            <a:r>
              <a:rPr lang="en-GB" b="1" dirty="0"/>
              <a:t>Seek out travel grants</a:t>
            </a:r>
          </a:p>
          <a:p>
            <a:r>
              <a:rPr lang="en-GB" dirty="0"/>
              <a:t>Believe it or not, some organisations exist with the sole purpose of funding travel. To cash in on this generosity, you’ll need to present a clear, considered plan and persuade a board of people that your trip is worthwhile. Many organisations value trips that will enhance personal or cultural development, but each has its own specifications and criteria. The SPRET educational trust caters specifically for students based in certain areas, whereas UNESCO and the UN both offer more general funding to travellers.</a:t>
            </a:r>
          </a:p>
          <a:p>
            <a:pPr marL="0" indent="0">
              <a:buNone/>
            </a:pPr>
            <a:r>
              <a:rPr lang="en-GB" sz="1400" dirty="0"/>
              <a:t>Taken from: http://www.telegraph.co.uk/education/universityeducation/student-life/9764605/University-travel-10-ways-students-can-globe-trot-for-free.html</a:t>
            </a:r>
          </a:p>
          <a:p>
            <a:endParaRPr lang="en-GB" dirty="0"/>
          </a:p>
        </p:txBody>
      </p:sp>
    </p:spTree>
    <p:extLst>
      <p:ext uri="{BB962C8B-B14F-4D97-AF65-F5344CB8AC3E}">
        <p14:creationId xmlns:p14="http://schemas.microsoft.com/office/powerpoint/2010/main" val="573151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lvl="0" indent="0" defTabSz="457200">
              <a:spcBef>
                <a:spcPct val="20000"/>
              </a:spcBef>
              <a:buClrTx/>
              <a:buNone/>
            </a:pPr>
            <a:r>
              <a:rPr lang="en-US" sz="3000" dirty="0">
                <a:solidFill>
                  <a:prstClr val="black"/>
                </a:solidFill>
                <a:latin typeface="Calibri"/>
              </a:rPr>
              <a:t>You will watch a video of a student, Lauren, who travels around China. Listen carefully and answer the following </a:t>
            </a:r>
            <a:r>
              <a:rPr lang="en-US" sz="3000" dirty="0" smtClean="0">
                <a:solidFill>
                  <a:prstClr val="black"/>
                </a:solidFill>
                <a:latin typeface="Calibri"/>
              </a:rPr>
              <a:t>questions.</a:t>
            </a:r>
          </a:p>
          <a:p>
            <a:pPr marL="0" lvl="0" indent="0" defTabSz="457200">
              <a:spcBef>
                <a:spcPct val="20000"/>
              </a:spcBef>
              <a:buClrTx/>
              <a:buNone/>
            </a:pPr>
            <a:endParaRPr lang="en-US" sz="3000" dirty="0">
              <a:solidFill>
                <a:prstClr val="black"/>
              </a:solidFill>
              <a:latin typeface="Calibri"/>
            </a:endParaRPr>
          </a:p>
          <a:p>
            <a:pPr marL="0" lvl="0" indent="0" defTabSz="457200">
              <a:spcBef>
                <a:spcPct val="20000"/>
              </a:spcBef>
              <a:buClrTx/>
              <a:buNone/>
            </a:pPr>
            <a:endParaRPr lang="en-US" sz="3000" dirty="0">
              <a:solidFill>
                <a:prstClr val="black"/>
              </a:solidFill>
              <a:latin typeface="Calibri"/>
            </a:endParaRPr>
          </a:p>
          <a:p>
            <a:endParaRPr lang="en-GB" dirty="0"/>
          </a:p>
        </p:txBody>
      </p:sp>
    </p:spTree>
    <p:extLst>
      <p:ext uri="{BB962C8B-B14F-4D97-AF65-F5344CB8AC3E}">
        <p14:creationId xmlns:p14="http://schemas.microsoft.com/office/powerpoint/2010/main" val="3351956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hrqQhMfJ3Jw"/>
          <p:cNvPicPr>
            <a:picLocks noGrp="1" noRot="1" noChangeAspect="1"/>
          </p:cNvPicPr>
          <p:nvPr>
            <p:ph idx="1"/>
            <a:videoFile r:link="rId1"/>
          </p:nvPr>
        </p:nvPicPr>
        <p:blipFill>
          <a:blip r:embed="rId3"/>
          <a:stretch>
            <a:fillRect/>
          </a:stretch>
        </p:blipFill>
        <p:spPr>
          <a:xfrm>
            <a:off x="2110558" y="938463"/>
            <a:ext cx="7922029" cy="4931416"/>
          </a:xfrm>
          <a:prstGeom prst="rect">
            <a:avLst/>
          </a:prstGeom>
        </p:spPr>
      </p:pic>
      <p:sp>
        <p:nvSpPr>
          <p:cNvPr id="5" name="TextBox 4"/>
          <p:cNvSpPr txBox="1"/>
          <p:nvPr/>
        </p:nvSpPr>
        <p:spPr>
          <a:xfrm>
            <a:off x="5096933" y="6367133"/>
            <a:ext cx="9478898" cy="646331"/>
          </a:xfrm>
          <a:prstGeom prst="rect">
            <a:avLst/>
          </a:prstGeom>
          <a:noFill/>
        </p:spPr>
        <p:txBody>
          <a:bodyPr wrap="square" rtlCol="0">
            <a:spAutoFit/>
          </a:bodyPr>
          <a:lstStyle/>
          <a:p>
            <a:r>
              <a:rPr lang="en-GB" dirty="0" smtClean="0"/>
              <a:t>Link: </a:t>
            </a:r>
            <a:r>
              <a:rPr lang="en-US" dirty="0">
                <a:solidFill>
                  <a:prstClr val="black"/>
                </a:solidFill>
                <a:latin typeface="Calibri"/>
              </a:rPr>
              <a:t>https://www.youtube.com/watch?v=hrqQhMfJ3Jw</a:t>
            </a:r>
          </a:p>
          <a:p>
            <a:endParaRPr lang="en-GB" dirty="0"/>
          </a:p>
        </p:txBody>
      </p:sp>
    </p:spTree>
    <p:extLst>
      <p:ext uri="{BB962C8B-B14F-4D97-AF65-F5344CB8AC3E}">
        <p14:creationId xmlns:p14="http://schemas.microsoft.com/office/powerpoint/2010/main" val="2867391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cap="none" spc="0" dirty="0">
                <a:solidFill>
                  <a:prstClr val="black"/>
                </a:solidFill>
                <a:latin typeface="Calibri"/>
              </a:rPr>
              <a:t>Questions (2 slides)</a:t>
            </a:r>
            <a:endParaRPr lang="en-GB" dirty="0"/>
          </a:p>
        </p:txBody>
      </p:sp>
      <p:sp>
        <p:nvSpPr>
          <p:cNvPr id="3" name="Content Placeholder 2"/>
          <p:cNvSpPr>
            <a:spLocks noGrp="1"/>
          </p:cNvSpPr>
          <p:nvPr>
            <p:ph idx="1"/>
          </p:nvPr>
        </p:nvSpPr>
        <p:spPr/>
        <p:txBody>
          <a:bodyPr>
            <a:normAutofit fontScale="92500" lnSpcReduction="20000"/>
          </a:bodyPr>
          <a:lstStyle/>
          <a:p>
            <a:pPr marL="0" lvl="0" indent="0" defTabSz="457200">
              <a:spcBef>
                <a:spcPct val="20000"/>
              </a:spcBef>
              <a:buClrTx/>
              <a:buNone/>
            </a:pPr>
            <a:r>
              <a:rPr lang="en-US" sz="3200" dirty="0">
                <a:solidFill>
                  <a:prstClr val="black"/>
                </a:solidFill>
                <a:latin typeface="Calibri"/>
              </a:rPr>
              <a:t>1. What is Lauren studying?</a:t>
            </a:r>
          </a:p>
          <a:p>
            <a:pPr marL="0" lvl="0" indent="0" defTabSz="457200">
              <a:spcBef>
                <a:spcPct val="20000"/>
              </a:spcBef>
              <a:buClrTx/>
              <a:buNone/>
            </a:pPr>
            <a:r>
              <a:rPr lang="en-US" sz="3200" dirty="0">
                <a:solidFill>
                  <a:prstClr val="black"/>
                </a:solidFill>
                <a:latin typeface="Calibri"/>
              </a:rPr>
              <a:t>2. What is the date she left the UK?</a:t>
            </a:r>
          </a:p>
          <a:p>
            <a:pPr marL="0" lvl="0" indent="0" defTabSz="457200">
              <a:spcBef>
                <a:spcPct val="20000"/>
              </a:spcBef>
              <a:buClrTx/>
              <a:buNone/>
            </a:pPr>
            <a:r>
              <a:rPr lang="en-US" sz="3200" dirty="0">
                <a:solidFill>
                  <a:prstClr val="black"/>
                </a:solidFill>
                <a:latin typeface="Calibri"/>
              </a:rPr>
              <a:t>3. How big is the university campus (6/ 60/600 hectares)?</a:t>
            </a:r>
          </a:p>
          <a:p>
            <a:pPr marL="0" lvl="0" indent="0" defTabSz="457200">
              <a:spcBef>
                <a:spcPct val="20000"/>
              </a:spcBef>
              <a:buClrTx/>
              <a:buNone/>
            </a:pPr>
            <a:r>
              <a:rPr lang="en-US" sz="3200" dirty="0">
                <a:solidFill>
                  <a:prstClr val="black"/>
                </a:solidFill>
                <a:latin typeface="Calibri"/>
              </a:rPr>
              <a:t>4.What does Lauren say about her homestay visit?</a:t>
            </a:r>
          </a:p>
          <a:p>
            <a:pPr marL="0" lvl="0" indent="0" defTabSz="457200">
              <a:spcBef>
                <a:spcPct val="20000"/>
              </a:spcBef>
              <a:buClrTx/>
              <a:buNone/>
            </a:pPr>
            <a:r>
              <a:rPr lang="en-US" sz="3200" dirty="0">
                <a:solidFill>
                  <a:prstClr val="black"/>
                </a:solidFill>
                <a:latin typeface="Calibri"/>
              </a:rPr>
              <a:t>5. How old were Tammy’s students ?</a:t>
            </a:r>
          </a:p>
          <a:p>
            <a:endParaRPr lang="en-GB" dirty="0"/>
          </a:p>
        </p:txBody>
      </p:sp>
    </p:spTree>
    <p:extLst>
      <p:ext uri="{BB962C8B-B14F-4D97-AF65-F5344CB8AC3E}">
        <p14:creationId xmlns:p14="http://schemas.microsoft.com/office/powerpoint/2010/main" val="1966941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lvl="0" indent="0" defTabSz="457200">
              <a:spcBef>
                <a:spcPct val="20000"/>
              </a:spcBef>
              <a:buClrTx/>
              <a:buNone/>
            </a:pPr>
            <a:r>
              <a:rPr lang="en-US" sz="3200" dirty="0">
                <a:solidFill>
                  <a:prstClr val="black"/>
                </a:solidFill>
                <a:latin typeface="Calibri"/>
              </a:rPr>
              <a:t>6. What did they do on the 1</a:t>
            </a:r>
            <a:r>
              <a:rPr lang="en-US" sz="3200" baseline="30000" dirty="0">
                <a:solidFill>
                  <a:prstClr val="black"/>
                </a:solidFill>
                <a:latin typeface="Calibri"/>
              </a:rPr>
              <a:t>st</a:t>
            </a:r>
            <a:r>
              <a:rPr lang="en-US" sz="3200" dirty="0">
                <a:solidFill>
                  <a:prstClr val="black"/>
                </a:solidFill>
                <a:latin typeface="Calibri"/>
              </a:rPr>
              <a:t> of July?</a:t>
            </a:r>
          </a:p>
          <a:p>
            <a:pPr marL="0" lvl="0" indent="0" defTabSz="457200">
              <a:spcBef>
                <a:spcPct val="20000"/>
              </a:spcBef>
              <a:buClrTx/>
              <a:buNone/>
            </a:pPr>
            <a:r>
              <a:rPr lang="en-US" sz="3200" dirty="0">
                <a:solidFill>
                  <a:prstClr val="black"/>
                </a:solidFill>
                <a:latin typeface="Calibri"/>
              </a:rPr>
              <a:t>7. What was the date of their last day of lectures?</a:t>
            </a:r>
          </a:p>
          <a:p>
            <a:pPr marL="0" lvl="0" indent="0" defTabSz="457200">
              <a:spcBef>
                <a:spcPct val="20000"/>
              </a:spcBef>
              <a:buClrTx/>
              <a:buNone/>
            </a:pPr>
            <a:r>
              <a:rPr lang="en-US" sz="3200" dirty="0">
                <a:solidFill>
                  <a:prstClr val="black"/>
                </a:solidFill>
                <a:latin typeface="Calibri"/>
              </a:rPr>
              <a:t>8. When did they go to the Great Wall?</a:t>
            </a:r>
          </a:p>
          <a:p>
            <a:pPr marL="0" lvl="0" indent="0" defTabSz="457200">
              <a:spcBef>
                <a:spcPct val="20000"/>
              </a:spcBef>
              <a:buClrTx/>
              <a:buNone/>
            </a:pPr>
            <a:r>
              <a:rPr lang="en-US" sz="3200" dirty="0">
                <a:solidFill>
                  <a:prstClr val="black"/>
                </a:solidFill>
                <a:latin typeface="Calibri"/>
              </a:rPr>
              <a:t>9. When did they leave?</a:t>
            </a:r>
          </a:p>
          <a:p>
            <a:pPr marL="0" lvl="0" indent="0" defTabSz="457200">
              <a:spcBef>
                <a:spcPct val="20000"/>
              </a:spcBef>
              <a:buClrTx/>
              <a:buNone/>
            </a:pPr>
            <a:r>
              <a:rPr lang="en-US" sz="3200" dirty="0">
                <a:solidFill>
                  <a:prstClr val="black"/>
                </a:solidFill>
                <a:latin typeface="Calibri"/>
              </a:rPr>
              <a:t>10. How long was the flight back to London?</a:t>
            </a:r>
          </a:p>
          <a:p>
            <a:endParaRPr lang="en-GB" dirty="0"/>
          </a:p>
        </p:txBody>
      </p:sp>
    </p:spTree>
    <p:extLst>
      <p:ext uri="{BB962C8B-B14F-4D97-AF65-F5344CB8AC3E}">
        <p14:creationId xmlns:p14="http://schemas.microsoft.com/office/powerpoint/2010/main" val="133354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Answers</a:t>
            </a:r>
            <a:endParaRPr lang="en-GB" dirty="0"/>
          </a:p>
        </p:txBody>
      </p:sp>
      <p:sp>
        <p:nvSpPr>
          <p:cNvPr id="3" name="Content Placeholder 2"/>
          <p:cNvSpPr>
            <a:spLocks noGrp="1"/>
          </p:cNvSpPr>
          <p:nvPr>
            <p:ph idx="1"/>
          </p:nvPr>
        </p:nvSpPr>
        <p:spPr>
          <a:xfrm>
            <a:off x="2231136" y="2227811"/>
            <a:ext cx="7729728" cy="3732413"/>
          </a:xfrm>
        </p:spPr>
        <p:txBody>
          <a:bodyPr>
            <a:normAutofit fontScale="92500" lnSpcReduction="20000"/>
          </a:bodyPr>
          <a:lstStyle/>
          <a:p>
            <a:pPr marL="514350" lvl="0" indent="-514350" defTabSz="457200">
              <a:spcBef>
                <a:spcPct val="20000"/>
              </a:spcBef>
              <a:buClrTx/>
              <a:buFont typeface="Arial"/>
              <a:buAutoNum type="arabicPeriod"/>
            </a:pPr>
            <a:r>
              <a:rPr lang="en-US" sz="2500" dirty="0">
                <a:solidFill>
                  <a:prstClr val="black"/>
                </a:solidFill>
                <a:latin typeface="Calibri"/>
              </a:rPr>
              <a:t>Applied drama</a:t>
            </a:r>
          </a:p>
          <a:p>
            <a:pPr marL="514350" lvl="0" indent="-514350" defTabSz="457200">
              <a:spcBef>
                <a:spcPct val="20000"/>
              </a:spcBef>
              <a:buClrTx/>
              <a:buFont typeface="Arial"/>
              <a:buAutoNum type="arabicPeriod"/>
            </a:pPr>
            <a:r>
              <a:rPr lang="en-US" sz="2500" dirty="0">
                <a:solidFill>
                  <a:prstClr val="black"/>
                </a:solidFill>
                <a:latin typeface="Calibri"/>
              </a:rPr>
              <a:t>15</a:t>
            </a:r>
            <a:r>
              <a:rPr lang="en-US" sz="2500" baseline="30000" dirty="0">
                <a:solidFill>
                  <a:prstClr val="black"/>
                </a:solidFill>
                <a:latin typeface="Calibri"/>
              </a:rPr>
              <a:t>th</a:t>
            </a:r>
            <a:r>
              <a:rPr lang="en-US" sz="2500" dirty="0">
                <a:solidFill>
                  <a:prstClr val="black"/>
                </a:solidFill>
                <a:latin typeface="Calibri"/>
              </a:rPr>
              <a:t> June</a:t>
            </a:r>
          </a:p>
          <a:p>
            <a:pPr marL="514350" lvl="0" indent="-514350" defTabSz="457200">
              <a:spcBef>
                <a:spcPct val="20000"/>
              </a:spcBef>
              <a:buClrTx/>
              <a:buFont typeface="Arial"/>
              <a:buAutoNum type="arabicPeriod"/>
            </a:pPr>
            <a:r>
              <a:rPr lang="en-US" sz="2500" dirty="0">
                <a:solidFill>
                  <a:prstClr val="black"/>
                </a:solidFill>
                <a:latin typeface="Calibri"/>
              </a:rPr>
              <a:t>600</a:t>
            </a:r>
          </a:p>
          <a:p>
            <a:pPr marL="514350" lvl="0" indent="-514350" defTabSz="457200">
              <a:spcBef>
                <a:spcPct val="20000"/>
              </a:spcBef>
              <a:buClrTx/>
              <a:buFont typeface="Arial"/>
              <a:buAutoNum type="arabicPeriod"/>
            </a:pPr>
            <a:r>
              <a:rPr lang="en-US" sz="2500" dirty="0">
                <a:solidFill>
                  <a:prstClr val="black"/>
                </a:solidFill>
                <a:latin typeface="Calibri"/>
              </a:rPr>
              <a:t> In the beginning she felt nervous, but she really enjoyed it.</a:t>
            </a:r>
          </a:p>
          <a:p>
            <a:pPr marL="514350" lvl="0" indent="-514350" defTabSz="457200">
              <a:spcBef>
                <a:spcPct val="20000"/>
              </a:spcBef>
              <a:buClrTx/>
              <a:buFont typeface="Arial"/>
              <a:buAutoNum type="arabicPeriod"/>
            </a:pPr>
            <a:r>
              <a:rPr lang="en-US" sz="2500" dirty="0">
                <a:solidFill>
                  <a:prstClr val="black"/>
                </a:solidFill>
                <a:latin typeface="Calibri"/>
              </a:rPr>
              <a:t>8-9 year olds</a:t>
            </a:r>
          </a:p>
          <a:p>
            <a:pPr marL="514350" lvl="0" indent="-514350" defTabSz="457200">
              <a:spcBef>
                <a:spcPct val="20000"/>
              </a:spcBef>
              <a:buClrTx/>
              <a:buFont typeface="Arial"/>
              <a:buAutoNum type="arabicPeriod"/>
            </a:pPr>
            <a:r>
              <a:rPr lang="en-US" sz="2500" dirty="0">
                <a:solidFill>
                  <a:prstClr val="black"/>
                </a:solidFill>
                <a:latin typeface="Calibri"/>
              </a:rPr>
              <a:t>They went food shopping</a:t>
            </a:r>
          </a:p>
          <a:p>
            <a:pPr marL="514350" lvl="0" indent="-514350" defTabSz="457200">
              <a:spcBef>
                <a:spcPct val="20000"/>
              </a:spcBef>
              <a:buClrTx/>
              <a:buFont typeface="Arial"/>
              <a:buAutoNum type="arabicPeriod"/>
            </a:pPr>
            <a:r>
              <a:rPr lang="en-US" sz="2500" dirty="0">
                <a:solidFill>
                  <a:prstClr val="black"/>
                </a:solidFill>
                <a:latin typeface="Calibri"/>
              </a:rPr>
              <a:t>The last day of lectures was the 8</a:t>
            </a:r>
            <a:r>
              <a:rPr lang="en-US" sz="2500" baseline="30000" dirty="0">
                <a:solidFill>
                  <a:prstClr val="black"/>
                </a:solidFill>
                <a:latin typeface="Calibri"/>
              </a:rPr>
              <a:t>th</a:t>
            </a:r>
            <a:r>
              <a:rPr lang="en-US" sz="2500" dirty="0">
                <a:solidFill>
                  <a:prstClr val="black"/>
                </a:solidFill>
                <a:latin typeface="Calibri"/>
              </a:rPr>
              <a:t> of July.</a:t>
            </a:r>
          </a:p>
          <a:p>
            <a:pPr marL="514350" lvl="0" indent="-514350" defTabSz="457200">
              <a:spcBef>
                <a:spcPct val="20000"/>
              </a:spcBef>
              <a:buClrTx/>
              <a:buFont typeface="Arial"/>
              <a:buAutoNum type="arabicPeriod"/>
            </a:pPr>
            <a:r>
              <a:rPr lang="en-US" sz="2500" dirty="0">
                <a:solidFill>
                  <a:prstClr val="black"/>
                </a:solidFill>
                <a:latin typeface="Calibri"/>
              </a:rPr>
              <a:t>11</a:t>
            </a:r>
            <a:r>
              <a:rPr lang="en-US" sz="2500" baseline="30000" dirty="0">
                <a:solidFill>
                  <a:prstClr val="black"/>
                </a:solidFill>
                <a:latin typeface="Calibri"/>
              </a:rPr>
              <a:t>th</a:t>
            </a:r>
            <a:r>
              <a:rPr lang="en-US" sz="2500" dirty="0">
                <a:solidFill>
                  <a:prstClr val="black"/>
                </a:solidFill>
                <a:latin typeface="Calibri"/>
              </a:rPr>
              <a:t> July</a:t>
            </a:r>
          </a:p>
          <a:p>
            <a:pPr marL="514350" lvl="0" indent="-514350" defTabSz="457200">
              <a:spcBef>
                <a:spcPct val="20000"/>
              </a:spcBef>
              <a:buClrTx/>
              <a:buFont typeface="Arial"/>
              <a:buAutoNum type="arabicPeriod"/>
            </a:pPr>
            <a:r>
              <a:rPr lang="en-US" sz="2500" dirty="0">
                <a:solidFill>
                  <a:prstClr val="black"/>
                </a:solidFill>
                <a:latin typeface="Calibri"/>
              </a:rPr>
              <a:t>30</a:t>
            </a:r>
            <a:r>
              <a:rPr lang="en-US" sz="2500" baseline="30000" dirty="0">
                <a:solidFill>
                  <a:prstClr val="black"/>
                </a:solidFill>
                <a:latin typeface="Calibri"/>
              </a:rPr>
              <a:t>th</a:t>
            </a:r>
            <a:r>
              <a:rPr lang="en-US" sz="2500" dirty="0">
                <a:solidFill>
                  <a:prstClr val="black"/>
                </a:solidFill>
                <a:latin typeface="Calibri"/>
              </a:rPr>
              <a:t> June</a:t>
            </a:r>
          </a:p>
          <a:p>
            <a:pPr marL="514350" lvl="0" indent="-514350" defTabSz="457200">
              <a:spcBef>
                <a:spcPct val="20000"/>
              </a:spcBef>
              <a:buClrTx/>
              <a:buFont typeface="Arial"/>
              <a:buAutoNum type="arabicPeriod"/>
            </a:pPr>
            <a:r>
              <a:rPr lang="en-US" sz="2500" dirty="0">
                <a:solidFill>
                  <a:prstClr val="black"/>
                </a:solidFill>
                <a:latin typeface="Calibri"/>
              </a:rPr>
              <a:t>13 hours</a:t>
            </a:r>
          </a:p>
          <a:p>
            <a:endParaRPr lang="en-GB" dirty="0"/>
          </a:p>
        </p:txBody>
      </p:sp>
    </p:spTree>
    <p:extLst>
      <p:ext uri="{BB962C8B-B14F-4D97-AF65-F5344CB8AC3E}">
        <p14:creationId xmlns:p14="http://schemas.microsoft.com/office/powerpoint/2010/main" val="2678492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Reflecting</a:t>
            </a:r>
            <a:endParaRPr lang="en-GB" dirty="0"/>
          </a:p>
        </p:txBody>
      </p:sp>
      <p:sp>
        <p:nvSpPr>
          <p:cNvPr id="3" name="Content Placeholder 2"/>
          <p:cNvSpPr>
            <a:spLocks noGrp="1"/>
          </p:cNvSpPr>
          <p:nvPr>
            <p:ph idx="1"/>
          </p:nvPr>
        </p:nvSpPr>
        <p:spPr/>
        <p:txBody>
          <a:bodyPr/>
          <a:lstStyle/>
          <a:p>
            <a:pPr marL="0" lvl="0" indent="0" defTabSz="457200">
              <a:spcBef>
                <a:spcPct val="20000"/>
              </a:spcBef>
              <a:buClrTx/>
              <a:buNone/>
            </a:pPr>
            <a:r>
              <a:rPr lang="en-US" sz="3200" dirty="0">
                <a:solidFill>
                  <a:prstClr val="black"/>
                </a:solidFill>
                <a:latin typeface="Calibri"/>
              </a:rPr>
              <a:t>How did you do today? How satisfied are you with your listening activities? How did you do in your speaking tasks? What do you need to work on? Discuss with your partner.</a:t>
            </a:r>
          </a:p>
          <a:p>
            <a:endParaRPr lang="en-GB" dirty="0"/>
          </a:p>
        </p:txBody>
      </p:sp>
    </p:spTree>
    <p:extLst>
      <p:ext uri="{BB962C8B-B14F-4D97-AF65-F5344CB8AC3E}">
        <p14:creationId xmlns:p14="http://schemas.microsoft.com/office/powerpoint/2010/main" val="832656397"/>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33</TotalTime>
  <Words>464</Words>
  <Application>Microsoft Office PowerPoint</Application>
  <PresentationFormat>Custom</PresentationFormat>
  <Paragraphs>46</Paragraphs>
  <Slides>13</Slides>
  <Notes>0</Notes>
  <HiddenSlides>0</HiddenSlides>
  <MMClips>1</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Parcel</vt:lpstr>
      <vt:lpstr>Travelling</vt:lpstr>
      <vt:lpstr>PowerPoint Presentation</vt:lpstr>
      <vt:lpstr>Can you name the following means of transport? Which one do you prefer to use? Why? Discuss with a partner.</vt:lpstr>
      <vt:lpstr>PowerPoint Presentation</vt:lpstr>
      <vt:lpstr>PowerPoint Presentation</vt:lpstr>
      <vt:lpstr>Intensive listening: Dictogloss</vt:lpstr>
      <vt:lpstr>Answer</vt:lpstr>
      <vt:lpstr>PowerPoint Presentation</vt:lpstr>
      <vt:lpstr>PowerPoint Presentation</vt:lpstr>
      <vt:lpstr>Questions (2 slides)</vt:lpstr>
      <vt:lpstr>PowerPoint Presentation</vt:lpstr>
      <vt:lpstr>Answers</vt:lpstr>
      <vt:lpstr>Reflecting</vt:lpstr>
    </vt:vector>
  </TitlesOfParts>
  <Company>University of York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Travelling</dc:title>
  <dc:creator>Joanna Malefaki</dc:creator>
  <cp:lastModifiedBy>JOANNA</cp:lastModifiedBy>
  <cp:revision>4</cp:revision>
  <dcterms:created xsi:type="dcterms:W3CDTF">2018-02-02T12:51:29Z</dcterms:created>
  <dcterms:modified xsi:type="dcterms:W3CDTF">2018-03-18T18:21:31Z</dcterms:modified>
</cp:coreProperties>
</file>